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304" r:id="rId4"/>
    <p:sldId id="296" r:id="rId5"/>
    <p:sldId id="273" r:id="rId6"/>
    <p:sldId id="275" r:id="rId7"/>
    <p:sldId id="276" r:id="rId8"/>
    <p:sldId id="278" r:id="rId9"/>
    <p:sldId id="298" r:id="rId10"/>
    <p:sldId id="299" r:id="rId11"/>
    <p:sldId id="293" r:id="rId12"/>
    <p:sldId id="274" r:id="rId13"/>
    <p:sldId id="281" r:id="rId14"/>
    <p:sldId id="294" r:id="rId15"/>
    <p:sldId id="289" r:id="rId16"/>
    <p:sldId id="305" r:id="rId17"/>
    <p:sldId id="279" r:id="rId18"/>
    <p:sldId id="297" r:id="rId19"/>
    <p:sldId id="301" r:id="rId20"/>
    <p:sldId id="285" r:id="rId21"/>
    <p:sldId id="284" r:id="rId22"/>
    <p:sldId id="288" r:id="rId23"/>
    <p:sldId id="286" r:id="rId24"/>
    <p:sldId id="287" r:id="rId25"/>
    <p:sldId id="300" r:id="rId26"/>
    <p:sldId id="277" r:id="rId27"/>
    <p:sldId id="271" r:id="rId28"/>
    <p:sldId id="302" r:id="rId29"/>
    <p:sldId id="303" r:id="rId30"/>
    <p:sldId id="27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 of inflammatory proteins</a:t>
            </a:r>
            <a:endParaRPr lang="en-GB" b="1" dirty="0"/>
          </a:p>
        </p:txBody>
      </p:sp>
      <p:sp>
        <p:nvSpPr>
          <p:cNvPr id="5" name="Subtitle 4"/>
          <p:cNvSpPr>
            <a:spLocks noGrp="1"/>
          </p:cNvSpPr>
          <p:nvPr>
            <p:ph type="subTitle" idx="1"/>
          </p:nvPr>
        </p:nvSpPr>
        <p:spPr/>
        <p:txBody>
          <a:bodyPr/>
          <a:lstStyle/>
          <a:p>
            <a:r>
              <a:rPr lang="en-GB" b="1" dirty="0"/>
              <a:t>https://jinghuazhao.github.io/INF/</a:t>
            </a:r>
            <a:endParaRPr lang="en-GB" b="1" dirty="0" smtClean="0"/>
          </a:p>
          <a:p>
            <a:r>
              <a:rPr lang="en-GB" b="1" dirty="0" smtClean="0"/>
              <a:t>On behalf of the SCALLOP/INF1 consortium</a:t>
            </a:r>
            <a:endParaRPr lang="en-GB" dirty="0"/>
          </a:p>
          <a:p>
            <a:r>
              <a:rPr lang="en-GB" dirty="0" smtClean="0"/>
              <a:t>14/5/2019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Busy Manhattan plots were largely related to this.</a:t>
            </a:r>
          </a:p>
          <a:p>
            <a:r>
              <a:rPr lang="en-GB" dirty="0"/>
              <a:t>Although higher MAF </a:t>
            </a:r>
            <a:r>
              <a:rPr lang="en-GB" dirty="0" err="1"/>
              <a:t>cutoff</a:t>
            </a:r>
            <a:r>
              <a:rPr lang="en-GB" dirty="0"/>
              <a:t> could do away with busy (excessive number of significant hits) Manhattan plots,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(built from </a:t>
            </a:r>
            <a:r>
              <a:rPr lang="en-GB" dirty="0" err="1"/>
              <a:t>LocusZoom</a:t>
            </a:r>
            <a:r>
              <a:rPr lang="en-GB" dirty="0"/>
              <a:t> 1.4 </a:t>
            </a:r>
            <a:r>
              <a:rPr lang="en-GB" dirty="0" smtClean="0"/>
              <a:t>at TRYGGVE and </a:t>
            </a:r>
            <a:r>
              <a:rPr lang="en-GB" dirty="0"/>
              <a:t>also curated databases at cardio), and UK10K+1KG as LD references, with (experimentally) balanced and comparable parameters, i.e.,</a:t>
            </a:r>
          </a:p>
          <a:p>
            <a:r>
              <a:rPr lang="en-GB" dirty="0"/>
              <a:t>PLINK </a:t>
            </a:r>
            <a:r>
              <a:rPr lang="en-GB" dirty="0" smtClean="0"/>
              <a:t>--</a:t>
            </a:r>
            <a:r>
              <a:rPr lang="en-GB" dirty="0"/>
              <a:t>clump-r2 0.1 can also give overlap with approximately independent LD bocks (see </a:t>
            </a:r>
            <a:r>
              <a:rPr lang="en-GB" dirty="0" smtClean="0"/>
              <a:t>INF1.UK10K+1KG.AILD.r2-0.1.ranges</a:t>
            </a:r>
            <a:r>
              <a:rPr lang="en-GB" dirty="0"/>
              <a:t>).</a:t>
            </a:r>
          </a:p>
          <a:p>
            <a:r>
              <a:rPr lang="en-GB" dirty="0"/>
              <a:t>GCTA --</a:t>
            </a:r>
            <a:r>
              <a:rPr lang="en-GB" dirty="0" err="1"/>
              <a:t>cojo</a:t>
            </a:r>
            <a:r>
              <a:rPr lang="en-GB" dirty="0"/>
              <a:t>-collinear </a:t>
            </a:r>
            <a:r>
              <a:rPr lang="en-GB" dirty="0" smtClean="0"/>
              <a:t>0.9 </a:t>
            </a:r>
            <a:r>
              <a:rPr lang="en-GB" dirty="0"/>
              <a:t>gives near-independent (primary + </a:t>
            </a:r>
            <a:r>
              <a:rPr lang="en-GB" dirty="0" smtClean="0"/>
              <a:t>secondary as described by </a:t>
            </a:r>
            <a:r>
              <a:rPr lang="en-GB" dirty="0" err="1" smtClean="0"/>
              <a:t>Yengo</a:t>
            </a:r>
            <a:r>
              <a:rPr lang="en-GB" smtClean="0"/>
              <a:t> et al 2018) </a:t>
            </a:r>
            <a:r>
              <a:rPr lang="en-GB" dirty="0"/>
              <a:t>signals</a:t>
            </a:r>
            <a:r>
              <a:rPr lang="en-GB" dirty="0" smtClean="0"/>
              <a:t>.</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Approximately independent LD blocks</a:t>
            </a:r>
            <a:endParaRPr lang="en-GB" b="1" dirty="0"/>
          </a:p>
        </p:txBody>
      </p:sp>
      <p:sp>
        <p:nvSpPr>
          <p:cNvPr id="3" name="Content Placeholder 2"/>
          <p:cNvSpPr>
            <a:spLocks noGrp="1"/>
          </p:cNvSpPr>
          <p:nvPr>
            <p:ph idx="1"/>
          </p:nvPr>
        </p:nvSpPr>
        <p:spPr/>
        <p:txBody>
          <a:bodyPr>
            <a:normAutofit/>
          </a:bodyPr>
          <a:lstStyle/>
          <a:p>
            <a:r>
              <a:rPr lang="en-GB" dirty="0" smtClean="0"/>
              <a:t>The predefined 1703 autosomal regions have flanking distances #SNPs correspondence such that are 250kb (36), 500kb (300) and 10mb (1701), which could lead to -38 (GCTA) or +53 (PLINK) signals.</a:t>
            </a:r>
          </a:p>
          <a:p>
            <a:r>
              <a:rPr lang="en-GB" dirty="0" smtClean="0"/>
              <a:t>Exclude regions with high LD including HLA, giving 1672 regions.</a:t>
            </a:r>
          </a:p>
          <a:p>
            <a:r>
              <a:rPr lang="en-GB" dirty="0" smtClean="0"/>
              <a:t>Overlap regions with GWAS </a:t>
            </a:r>
            <a:r>
              <a:rPr lang="en-GB" dirty="0" err="1" smtClean="0"/>
              <a:t>sumstats</a:t>
            </a:r>
            <a:r>
              <a:rPr lang="en-GB" dirty="0" smtClean="0"/>
              <a:t> to 233 protein-region pairs.</a:t>
            </a:r>
          </a:p>
          <a:p>
            <a:r>
              <a:rPr lang="en-GB" dirty="0" smtClean="0"/>
              <a:t>Obtain near-independent signals by PLINK and GCTA.</a:t>
            </a:r>
          </a:p>
          <a:p>
            <a:r>
              <a:rPr lang="en-GB" dirty="0" smtClean="0"/>
              <a:t>Conduct downstream analysis: cis/trans classification and </a:t>
            </a:r>
            <a:r>
              <a:rPr lang="en-GB" dirty="0" err="1" smtClean="0"/>
              <a:t>PhenoScanner</a:t>
            </a:r>
            <a:r>
              <a:rPr lang="en-GB" dirty="0" smtClean="0"/>
              <a:t> annotation.</a:t>
            </a:r>
          </a:p>
        </p:txBody>
      </p:sp>
    </p:spTree>
    <p:extLst>
      <p:ext uri="{BB962C8B-B14F-4D97-AF65-F5344CB8AC3E}">
        <p14:creationId xmlns:p14="http://schemas.microsoft.com/office/powerpoint/2010/main" val="1894525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a:t>
            </a:r>
            <a:r>
              <a:rPr lang="en-GB" dirty="0" smtClean="0"/>
              <a:t>1KG, </a:t>
            </a:r>
            <a:r>
              <a:rPr lang="en-GB" dirty="0"/>
              <a:t>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 initially v1.1 and later v2.</a:t>
            </a:r>
            <a:endParaRPr lang="en-GB" dirty="0"/>
          </a:p>
        </p:txBody>
      </p:sp>
    </p:spTree>
    <p:extLst>
      <p:ext uri="{BB962C8B-B14F-4D97-AF65-F5344CB8AC3E}">
        <p14:creationId xmlns:p14="http://schemas.microsoft.com/office/powerpoint/2010/main" val="2840599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375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smtClean="0">
                <a:latin typeface="Arial" charset="0"/>
                <a:ea typeface="SimSun" pitchFamily="2" charset="-122"/>
              </a:rPr>
              <a:t>355 primary+20 </a:t>
            </a:r>
            <a:r>
              <a:rPr lang="en-GB" altLang="en-US" dirty="0">
                <a:latin typeface="Arial" charset="0"/>
                <a:ea typeface="SimSun" pitchFamily="2" charset="-122"/>
              </a:rPr>
              <a:t>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4083915589"/>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smtClean="0">
                <a:latin typeface="Arial" charset="0"/>
                <a:ea typeface="SimSun" pitchFamily="2" charset="-122"/>
              </a:rPr>
              <a:t>220 cis/155 trans signals, excluding 35 signals from regions in high LD.</a:t>
            </a:r>
            <a:endParaRPr lang="en-GB" altLang="en-US" sz="2400" dirty="0">
              <a:latin typeface="Arial" charset="0"/>
              <a:ea typeface="SimSun" pitchFamily="2" charset="-122"/>
            </a:endParaRP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v1.1. </a:t>
            </a:r>
            <a:r>
              <a:rPr lang="en-GB" smtClean="0"/>
              <a:t>esp. </a:t>
            </a:r>
            <a:r>
              <a:rPr lang="en-GB" dirty="0" smtClean="0"/>
              <a:t>on OPG by Kwan et al. (2014).</a:t>
            </a:r>
          </a:p>
          <a:p>
            <a:r>
              <a:rPr lang="en-GB" dirty="0" err="1" smtClean="0"/>
              <a:t>PhenoScanner</a:t>
            </a:r>
            <a:r>
              <a:rPr lang="en-GB" dirty="0" smtClean="0"/>
              <a:t> v2 results for INF1 as a whole and by proteins.</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a:t>
            </a:r>
            <a:r>
              <a:rPr lang="en-GB" altLang="en-US" dirty="0" smtClean="0"/>
              <a:t>here </a:t>
            </a:r>
            <a:r>
              <a:rPr lang="en-GB" altLang="en-US" dirty="0"/>
              <a:t>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37" y="365125"/>
            <a:ext cx="5068389" cy="1325563"/>
          </a:xfrm>
        </p:spPr>
        <p:txBody>
          <a:bodyPr/>
          <a:lstStyle/>
          <a:p>
            <a:pPr algn="ctr"/>
            <a:r>
              <a:rPr lang="en-GB" b="1" dirty="0" smtClean="0"/>
              <a:t>Manhattan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5223269" y="52546"/>
            <a:ext cx="6890353" cy="6805454"/>
          </a:xfrm>
        </p:spPr>
      </p:pic>
    </p:spTree>
    <p:extLst>
      <p:ext uri="{BB962C8B-B14F-4D97-AF65-F5344CB8AC3E}">
        <p14:creationId xmlns:p14="http://schemas.microsoft.com/office/powerpoint/2010/main" val="1619791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22" y="452210"/>
            <a:ext cx="3376749" cy="1325563"/>
          </a:xfrm>
        </p:spPr>
        <p:txBody>
          <a:bodyPr/>
          <a:lstStyle/>
          <a:p>
            <a:pPr algn="ctr"/>
            <a:r>
              <a:rPr lang="en-GB" b="1" dirty="0" smtClean="0"/>
              <a:t>Q-Q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719239" y="0"/>
            <a:ext cx="8472761" cy="6858000"/>
          </a:xfrm>
          <a:prstGeom prst="rect">
            <a:avLst/>
          </a:prstGeom>
        </p:spPr>
      </p:pic>
    </p:spTree>
    <p:extLst>
      <p:ext uri="{BB962C8B-B14F-4D97-AF65-F5344CB8AC3E}">
        <p14:creationId xmlns:p14="http://schemas.microsoft.com/office/powerpoint/2010/main" val="18308156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lnSpcReduction="10000"/>
          </a:bodyPr>
          <a:lstStyle/>
          <a:p>
            <a:r>
              <a:rPr lang="en-GB" altLang="en-US" dirty="0">
                <a:latin typeface="Arial" charset="0"/>
              </a:rPr>
              <a:t>Our joint/conditional analysis took full advantage of the approximately independent LD blocks which </a:t>
            </a:r>
            <a:r>
              <a:rPr lang="en-GB" altLang="en-US" dirty="0" smtClean="0">
                <a:latin typeface="Arial" charset="0"/>
              </a:rPr>
              <a:t>resolves </a:t>
            </a:r>
            <a:r>
              <a:rPr lang="en-GB" altLang="en-US" dirty="0">
                <a:latin typeface="Arial" charset="0"/>
              </a:rPr>
              <a:t>the uncertainty in LD-window </a:t>
            </a:r>
            <a:r>
              <a:rPr lang="en-GB" altLang="en-US" dirty="0" smtClean="0">
                <a:latin typeface="Arial" charset="0"/>
              </a:rPr>
              <a:t>specification. </a:t>
            </a:r>
            <a:r>
              <a:rPr lang="en-GB" altLang="en-US" dirty="0">
                <a:latin typeface="Arial" charset="0"/>
              </a:rPr>
              <a:t>The specific findings on OPG </a:t>
            </a:r>
            <a:r>
              <a:rPr lang="en-GB" altLang="en-US" dirty="0" smtClean="0">
                <a:latin typeface="Arial" charset="0"/>
              </a:rPr>
              <a:t>(and also TNFSF14, IL12B, not shown) were </a:t>
            </a:r>
            <a:r>
              <a:rPr lang="en-GB" altLang="en-US" dirty="0">
                <a:latin typeface="Arial" charset="0"/>
              </a:rPr>
              <a:t>just </a:t>
            </a:r>
            <a:r>
              <a:rPr lang="en-GB" altLang="en-US" dirty="0" smtClean="0">
                <a:latin typeface="Arial" charset="0"/>
              </a:rPr>
              <a:t>examples </a:t>
            </a:r>
            <a:r>
              <a:rPr lang="en-GB" altLang="en-US" dirty="0">
                <a:latin typeface="Arial" charset="0"/>
              </a:rPr>
              <a:t>that we would be able to replicate earlier work </a:t>
            </a:r>
            <a:r>
              <a:rPr lang="en-GB" altLang="en-US" dirty="0" smtClean="0">
                <a:latin typeface="Arial" charset="0"/>
              </a:rPr>
              <a:t>but on </a:t>
            </a:r>
            <a:r>
              <a:rPr lang="en-GB" altLang="en-US" dirty="0">
                <a:latin typeface="Arial" charset="0"/>
              </a:rPr>
              <a:t>a greater scale. Our 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Our </a:t>
            </a:r>
            <a:r>
              <a:rPr lang="en-GB" altLang="en-US" dirty="0">
                <a:latin typeface="Arial" charset="0"/>
              </a:rPr>
              <a:t>GitHub repository, https://</a:t>
            </a:r>
            <a:r>
              <a:rPr lang="en-GB" altLang="en-US" dirty="0" smtClean="0">
                <a:latin typeface="Arial" charset="0"/>
              </a:rPr>
              <a:t>github.com/jinghuazhao/INF, provides additional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2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t>
            </a:r>
            <a:r>
              <a:rPr lang="en-GB" dirty="0"/>
              <a:t>approximately independent LD 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endParaRPr lang="en-GB" dirty="0"/>
          </a:p>
          <a:p>
            <a:r>
              <a:rPr lang="en-GB" dirty="0"/>
              <a:t>Effect size/MAF plot.</a:t>
            </a:r>
          </a:p>
          <a:p>
            <a:r>
              <a:rPr lang="en-GB" dirty="0"/>
              <a:t>Power/winner’s curse/bivariate LDSC – plots/correlation of effect size and/or </a:t>
            </a:r>
            <a:r>
              <a:rPr lang="en-GB" dirty="0" err="1"/>
              <a:t>pQTLs</a:t>
            </a:r>
            <a:r>
              <a:rPr lang="en-GB" dirty="0"/>
              <a:t> from INTERVAL vs INF1.</a:t>
            </a:r>
          </a:p>
          <a:p>
            <a:r>
              <a:rPr lang="en-GB" dirty="0"/>
              <a:t>Additional information on genotyping and cohort characteristics needs to be requested for the paper.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Other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INTERVAL`</a:t>
            </a:r>
          </a:p>
          <a:p>
            <a:r>
              <a:rPr lang="en-US" dirty="0" smtClean="0"/>
              <a:t>Total </a:t>
            </a:r>
            <a:r>
              <a:rPr lang="en-US" dirty="0"/>
              <a:t># signals relative to other </a:t>
            </a:r>
            <a:r>
              <a:rPr lang="en-US" dirty="0" smtClean="0"/>
              <a:t>panels.</a:t>
            </a:r>
            <a:endParaRPr lang="en-US" dirty="0"/>
          </a:p>
          <a:p>
            <a:r>
              <a:rPr lang="en-US" dirty="0" err="1"/>
              <a:t>Phenoscanner</a:t>
            </a:r>
            <a:r>
              <a:rPr lang="en-US" dirty="0"/>
              <a:t> and </a:t>
            </a:r>
            <a:r>
              <a:rPr lang="en-US" dirty="0" err="1" smtClean="0"/>
              <a:t>eQTL</a:t>
            </a:r>
            <a:r>
              <a:rPr lang="en-US" dirty="0" smtClean="0"/>
              <a:t>.</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smtClean="0"/>
              <a:t>JAMA </a:t>
            </a:r>
            <a:r>
              <a:rPr lang="en-GB" altLang="en-US" i="1" dirty="0"/>
              <a:t>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a:t>
            </a:r>
            <a:r>
              <a:rPr lang="en-GB" altLang="en-US" i="1" dirty="0" smtClean="0"/>
              <a:t>Med </a:t>
            </a:r>
            <a:r>
              <a:rPr lang="en-GB" altLang="en-US" i="1" dirty="0"/>
              <a:t>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p>
          <a:p>
            <a:r>
              <a:rPr lang="en-GB" dirty="0" err="1" smtClean="0"/>
              <a:t>Yengo</a:t>
            </a:r>
            <a:r>
              <a:rPr lang="en-GB" dirty="0" smtClean="0"/>
              <a:t> L, et al. (2018). Meta-analysis </a:t>
            </a:r>
            <a:r>
              <a:rPr lang="en-GB" dirty="0"/>
              <a:t>of genome-wide association studies </a:t>
            </a:r>
            <a:r>
              <a:rPr lang="en-GB" dirty="0" smtClean="0"/>
              <a:t>for height </a:t>
            </a:r>
            <a:r>
              <a:rPr lang="en-GB" dirty="0"/>
              <a:t>and body mass index in ∼700 000 </a:t>
            </a:r>
            <a:r>
              <a:rPr lang="en-GB" dirty="0" smtClean="0"/>
              <a:t>individuals of </a:t>
            </a:r>
            <a:r>
              <a:rPr lang="en-GB" dirty="0"/>
              <a:t>European </a:t>
            </a:r>
            <a:r>
              <a:rPr lang="en-GB" dirty="0" smtClean="0"/>
              <a:t>ancestry. </a:t>
            </a:r>
            <a:r>
              <a:rPr lang="en-GB" i="1" dirty="0" smtClean="0"/>
              <a:t>Hum </a:t>
            </a:r>
            <a:r>
              <a:rPr lang="en-GB" i="1" dirty="0" err="1" smtClean="0"/>
              <a:t>Mol</a:t>
            </a:r>
            <a:r>
              <a:rPr lang="en-GB" i="1" dirty="0" smtClean="0"/>
              <a:t> Genet </a:t>
            </a:r>
            <a:r>
              <a:rPr lang="en-GB" dirty="0" smtClean="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oligonucleotide-</a:t>
            </a:r>
            <a:r>
              <a:rPr lang="en-GB" dirty="0" err="1"/>
              <a:t>labeled</a:t>
            </a:r>
            <a:r>
              <a:rPr lang="en-GB" dirty="0"/>
              <a:t> 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smtClean="0"/>
              <a:t>9/5/19 </a:t>
            </a:r>
            <a:r>
              <a:rPr lang="en-GB" dirty="0"/>
              <a:t>–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Methods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p>
          <a:p>
            <a:pPr lvl="1"/>
            <a:r>
              <a:rPr lang="en-GB" altLang="en-US" dirty="0" smtClean="0">
                <a:latin typeface="Arial" charset="0"/>
                <a:ea typeface="SimSun" pitchFamily="2" charset="-122"/>
              </a:rPr>
              <a:t>Both 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a:t>
            </a:r>
          </a:p>
          <a:p>
            <a:pPr lvl="1"/>
            <a:r>
              <a:rPr lang="en-GB" altLang="en-US" dirty="0" smtClean="0">
                <a:latin typeface="Arial" charset="0"/>
                <a:ea typeface="SimSun" pitchFamily="2" charset="-122"/>
              </a:rPr>
              <a:t>Both </a:t>
            </a:r>
            <a:r>
              <a:rPr lang="en-GB" altLang="en-US" dirty="0" err="1" smtClean="0">
                <a:latin typeface="Arial" charset="0"/>
                <a:ea typeface="SimSun" pitchFamily="2" charset="-122"/>
              </a:rPr>
              <a:t>Genomewide</a:t>
            </a:r>
            <a:r>
              <a:rPr lang="en-GB" altLang="en-US" dirty="0" smtClean="0">
                <a:latin typeface="Arial" charset="0"/>
                <a:ea typeface="SimSun" pitchFamily="2" charset="-122"/>
              </a:rPr>
              <a:t> and by 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blocks.</a:t>
            </a:r>
          </a:p>
          <a:p>
            <a:pPr lvl="1"/>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a:t>
            </a:r>
            <a:r>
              <a:rPr lang="en-GB" altLang="en-US" dirty="0" smtClean="0">
                <a:latin typeface="Arial" charset="0"/>
                <a:ea typeface="SimSun" pitchFamily="2" charset="-122"/>
              </a:rPr>
              <a:t>significance ~ 5e-10.</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a:t>
            </a:r>
            <a:r>
              <a:rPr lang="en-GB" dirty="0" smtClean="0"/>
              <a:t>OPG/TNFSF14.</a:t>
            </a:r>
            <a:endParaRPr lang="en-GB" dirty="0"/>
          </a:p>
          <a:p>
            <a:r>
              <a:rPr lang="en-GB" dirty="0"/>
              <a:t>Switch to SNPTEST on transformed measurement ~ </a:t>
            </a:r>
            <a:r>
              <a:rPr lang="en-GB" dirty="0" smtClean="0"/>
              <a:t>age+sex+PC1-PC5, where PCs were derived from pruned SNPs.</a:t>
            </a:r>
            <a:endParaRPr lang="en-GB" dirty="0"/>
          </a:p>
          <a:p>
            <a:r>
              <a:rPr lang="en-GB" dirty="0"/>
              <a:t>Exclusion of six related </a:t>
            </a:r>
            <a:r>
              <a:rPr lang="en-GB" dirty="0" smtClean="0"/>
              <a:t>individuals.</a:t>
            </a:r>
            <a:endParaRPr lang="en-GB" dirty="0"/>
          </a:p>
          <a:p>
            <a:r>
              <a:rPr lang="en-GB" dirty="0"/>
              <a:t>INFO score was compared between SNPTEST and </a:t>
            </a:r>
            <a:r>
              <a:rPr lang="en-GB" dirty="0" err="1"/>
              <a:t>qctool</a:t>
            </a:r>
            <a:r>
              <a:rPr lang="en-GB" dirty="0"/>
              <a:t> –</a:t>
            </a:r>
            <a:r>
              <a:rPr lang="en-GB" dirty="0" err="1" smtClean="0"/>
              <a:t>snp</a:t>
            </a:r>
            <a:r>
              <a:rPr lang="en-GB" dirty="0" smtClean="0"/>
              <a:t>-stats.</a:t>
            </a:r>
            <a:endParaRPr lang="en-GB" dirty="0"/>
          </a:p>
          <a:p>
            <a:r>
              <a:rPr lang="en-GB" dirty="0"/>
              <a:t>Final sample size </a:t>
            </a:r>
            <a:r>
              <a:rPr lang="en-GB" dirty="0" smtClean="0"/>
              <a:t>N=1,064.</a:t>
            </a:r>
            <a:endParaRPr lang="en-GB" dirty="0"/>
          </a:p>
          <a:p>
            <a:r>
              <a:rPr lang="en-GB" dirty="0"/>
              <a:t>Several disruptions on cardio/TRYGGVE and FGF.5 for #</a:t>
            </a:r>
            <a:r>
              <a:rPr lang="en-GB" dirty="0" smtClean="0"/>
              <a:t>SNPs.</a:t>
            </a:r>
            <a:endParaRPr lang="en-GB" dirty="0"/>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t>
            </a:r>
            <a:r>
              <a:rPr lang="en-GB" dirty="0" smtClean="0"/>
              <a:t>(as composed to the p-value based counterpart</a:t>
            </a:r>
            <a:r>
              <a:rPr lang="en-GB" dirty="0"/>
              <a: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Quality control of meta-analysis</a:t>
            </a:r>
            <a:endParaRPr lang="en-GB" b="1" dirty="0"/>
          </a:p>
        </p:txBody>
      </p:sp>
      <p:sp>
        <p:nvSpPr>
          <p:cNvPr id="3" name="Content Placeholder 2"/>
          <p:cNvSpPr>
            <a:spLocks noGrp="1"/>
          </p:cNvSpPr>
          <p:nvPr>
            <p:ph idx="1"/>
          </p:nvPr>
        </p:nvSpPr>
        <p:spPr/>
        <p:txBody>
          <a:bodyPr/>
          <a:lstStyle/>
          <a:p>
            <a:r>
              <a:rPr lang="en-GB" dirty="0" smtClean="0"/>
              <a:t>The majority of </a:t>
            </a:r>
            <a:r>
              <a:rPr lang="en-GB" dirty="0" err="1" smtClean="0"/>
              <a:t>sumstats</a:t>
            </a:r>
            <a:r>
              <a:rPr lang="en-GB" dirty="0" smtClean="0"/>
              <a:t> </a:t>
            </a:r>
            <a:r>
              <a:rPr lang="en-GB" dirty="0"/>
              <a:t>are </a:t>
            </a:r>
            <a:r>
              <a:rPr lang="en-GB" dirty="0" smtClean="0"/>
              <a:t>satisfactory</a:t>
            </a:r>
            <a:r>
              <a:rPr lang="en-GB" dirty="0"/>
              <a:t>.</a:t>
            </a:r>
          </a:p>
          <a:p>
            <a:r>
              <a:rPr lang="en-GB" dirty="0" smtClean="0"/>
              <a:t>However, there were a small number (~20) of problematic proteins according to QCGWAS, with which Manhattan </a:t>
            </a:r>
            <a:r>
              <a:rPr lang="en-GB" dirty="0"/>
              <a:t>plots were produced for each protein from each cohort</a:t>
            </a:r>
            <a:r>
              <a:rPr lang="en-GB" dirty="0" smtClean="0"/>
              <a:t>. It appeared that the total number was a function of MAF, from ~20 at 0.03 to 3 at 0.1.</a:t>
            </a:r>
            <a:endParaRPr lang="en-GB" dirty="0"/>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Information from cohort on those proteins links to LLOD.</a:t>
            </a:r>
          </a:p>
          <a:p>
            <a:pPr lvl="1"/>
            <a:r>
              <a:rPr lang="en-GB" dirty="0" smtClean="0"/>
              <a:t>Exclusion from METAL.</a:t>
            </a:r>
          </a:p>
          <a:p>
            <a:pPr lvl="1"/>
            <a:r>
              <a:rPr lang="en-GB" dirty="0" smtClean="0"/>
              <a:t>Eventual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1203</TotalTime>
  <Words>1543</Words>
  <Application>Microsoft Office PowerPoint</Application>
  <PresentationFormat>Widescreen</PresentationFormat>
  <Paragraphs>216</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SimSun</vt:lpstr>
      <vt:lpstr>Arial</vt:lpstr>
      <vt:lpstr>Calibri</vt:lpstr>
      <vt:lpstr>Calibri Light</vt:lpstr>
      <vt:lpstr>Verdana</vt:lpstr>
      <vt:lpstr>Office Theme</vt:lpstr>
      <vt:lpstr>Genomic dissection of inflammatory proteins</vt:lpstr>
      <vt:lpstr>Introduction</vt:lpstr>
      <vt:lpstr>Olink Proximity Extension Assay (PEA) technology</vt:lpstr>
      <vt:lpstr>Methods</vt:lpstr>
      <vt:lpstr>Study information</vt:lpstr>
      <vt:lpstr>Association analysis for KORA</vt:lpstr>
      <vt:lpstr>Meta-analysis (METAL)</vt:lpstr>
      <vt:lpstr>Quality control of meta-analysis</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Approximately independent LD blocks</vt:lpstr>
      <vt:lpstr>Results</vt:lpstr>
      <vt:lpstr>375 Signals</vt:lpstr>
      <vt:lpstr>Annotation by PhenoScanner</vt:lpstr>
      <vt:lpstr>Manhattan plot (OPG)</vt:lpstr>
      <vt:lpstr>Q-Q plot (OPG)</vt:lpstr>
      <vt:lpstr>Regional plot (OPG, chr8)</vt:lpstr>
      <vt:lpstr>Forest plot (OPG, chr8)</vt:lpstr>
      <vt:lpstr>Forest plot (OPG, chr17)</vt:lpstr>
      <vt:lpstr>Conclusion</vt:lpstr>
      <vt:lpstr>Outlook of the analysis</vt:lpstr>
      <vt:lpstr>Other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605</cp:revision>
  <dcterms:created xsi:type="dcterms:W3CDTF">2018-11-11T14:47:16Z</dcterms:created>
  <dcterms:modified xsi:type="dcterms:W3CDTF">2019-05-14T16:03:24Z</dcterms:modified>
</cp:coreProperties>
</file>